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74" r:id="rId13"/>
    <p:sldId id="267" r:id="rId14"/>
    <p:sldId id="268" r:id="rId15"/>
    <p:sldId id="269" r:id="rId16"/>
    <p:sldId id="270" r:id="rId17"/>
    <p:sldId id="271" r:id="rId18"/>
    <p:sldId id="278" r:id="rId19"/>
    <p:sldId id="272" r:id="rId20"/>
    <p:sldId id="273" r:id="rId2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7C2696-E73F-4E23-B21B-E0804778D543}"/>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CA40DAE-444A-46F8-9126-E9E23440E0D3}"/>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5/24/2020 am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436833A-8E86-4F52-BEEC-782BB630C017}"/>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61A07B4-84E1-4A06-9E04-35FB7947CFD2}"/>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ED60CBAF-933E-4F23-ABF2-FECBE7476B0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126404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5/24/2020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2205D05B-1023-4B4C-B0F6-6A385EE9DBD2}" type="slidenum">
              <a:rPr lang="en-US" smtClean="0"/>
              <a:t>‹#›</a:t>
            </a:fld>
            <a:endParaRPr lang="en-US"/>
          </a:p>
        </p:txBody>
      </p:sp>
    </p:spTree>
    <p:extLst>
      <p:ext uri="{BB962C8B-B14F-4D97-AF65-F5344CB8AC3E}">
        <p14:creationId xmlns:p14="http://schemas.microsoft.com/office/powerpoint/2010/main" val="414297072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C5395BE4-5F47-4EE8-8614-E10F0BE62E2B}" type="datetime1">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11751938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1DC1D3-8EAF-4A6F-B3E7-23DEB2E50EA9}" type="datetime1">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2174181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526D8-BC2A-4DBD-B53C-1B2023B1A706}" type="datetime1">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018712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1C16E1-5D13-4565-B763-85EA38108C14}" type="datetime1">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80185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F8F5EF39-B14E-40BF-A2C8-25379EB39A90}" type="datetime1">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61032563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3913CA4-620C-46DC-B0E4-26B9DD8F9615}" type="datetime1">
              <a:rPr lang="en-US" smtClean="0"/>
              <a:t>5/24/2020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129640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9748174-30E3-4D5D-B05A-CD6CB5C5E231}" type="datetime1">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AE51D-7AAC-4D9C-8C7B-031348B782EF}"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733622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4F2EF-B8F7-49C2-B348-D4BE5E901DE1}" type="datetime1">
              <a:rPr lang="en-US" smtClean="0"/>
              <a:t>5/24/2020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1089251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22DD6-482E-43D6-9F55-61FAC47F58DB}" type="datetime1">
              <a:rPr lang="en-US" smtClean="0"/>
              <a:t>5/24/2020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87116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29E2407F-6D88-4585-982B-326A07423AAB}" type="datetime1">
              <a:rPr lang="en-US" smtClean="0"/>
              <a:t>5/24/2020</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3733912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95BD0D-0C37-440E-B29D-A291F33449D3}" type="datetime1">
              <a:rPr lang="en-US" smtClean="0"/>
              <a:t>5/24/2020</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CBCAE51D-7AAC-4D9C-8C7B-031348B782EF}" type="slidenum">
              <a:rPr lang="en-US" smtClean="0"/>
              <a:t>‹#›</a:t>
            </a:fld>
            <a:endParaRPr lang="en-US"/>
          </a:p>
        </p:txBody>
      </p:sp>
    </p:spTree>
    <p:extLst>
      <p:ext uri="{BB962C8B-B14F-4D97-AF65-F5344CB8AC3E}">
        <p14:creationId xmlns:p14="http://schemas.microsoft.com/office/powerpoint/2010/main" val="2476126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793F115-2390-4880-B8C3-3EE7DAB83B6D}" type="datetime1">
              <a:rPr lang="en-US" smtClean="0"/>
              <a:t>5/24/2020</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CBCAE51D-7AAC-4D9C-8C7B-031348B782EF}" type="slidenum">
              <a:rPr lang="en-US" smtClean="0"/>
              <a:t>‹#›</a:t>
            </a:fld>
            <a:endParaRPr lang="en-US"/>
          </a:p>
        </p:txBody>
      </p:sp>
    </p:spTree>
    <p:extLst>
      <p:ext uri="{BB962C8B-B14F-4D97-AF65-F5344CB8AC3E}">
        <p14:creationId xmlns:p14="http://schemas.microsoft.com/office/powerpoint/2010/main" val="332169429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35160-E676-43FD-86AA-38B29A5301DB}"/>
              </a:ext>
            </a:extLst>
          </p:cNvPr>
          <p:cNvSpPr>
            <a:spLocks noGrp="1"/>
          </p:cNvSpPr>
          <p:nvPr>
            <p:ph type="ctrTitle"/>
          </p:nvPr>
        </p:nvSpPr>
        <p:spPr>
          <a:xfrm>
            <a:off x="1102240" y="2782664"/>
            <a:ext cx="6939520" cy="854080"/>
          </a:xfrm>
        </p:spPr>
        <p:txBody>
          <a:bodyPr>
            <a:spAutoFit/>
          </a:bodyPr>
          <a:lstStyle/>
          <a:p>
            <a:r>
              <a:rPr lang="en-US" i="1" dirty="0"/>
              <a:t>“That Day” </a:t>
            </a:r>
            <a:r>
              <a:rPr lang="en-US" dirty="0"/>
              <a:t>of Zechariah</a:t>
            </a:r>
          </a:p>
        </p:txBody>
      </p:sp>
      <p:sp>
        <p:nvSpPr>
          <p:cNvPr id="4" name="Slide Number Placeholder 3">
            <a:extLst>
              <a:ext uri="{FF2B5EF4-FFF2-40B4-BE49-F238E27FC236}">
                <a16:creationId xmlns:a16="http://schemas.microsoft.com/office/drawing/2014/main" id="{1608D2B6-C76A-43EF-8D7E-1492062A7C19}"/>
              </a:ext>
            </a:extLst>
          </p:cNvPr>
          <p:cNvSpPr>
            <a:spLocks noGrp="1"/>
          </p:cNvSpPr>
          <p:nvPr>
            <p:ph type="sldNum" sz="quarter" idx="12"/>
          </p:nvPr>
        </p:nvSpPr>
        <p:spPr/>
        <p:txBody>
          <a:bodyPr/>
          <a:lstStyle/>
          <a:p>
            <a:fld id="{CBCAE51D-7AAC-4D9C-8C7B-031348B782EF}" type="slidenum">
              <a:rPr lang="en-US" smtClean="0"/>
              <a:t>1</a:t>
            </a:fld>
            <a:endParaRPr lang="en-US"/>
          </a:p>
        </p:txBody>
      </p:sp>
    </p:spTree>
    <p:extLst>
      <p:ext uri="{BB962C8B-B14F-4D97-AF65-F5344CB8AC3E}">
        <p14:creationId xmlns:p14="http://schemas.microsoft.com/office/powerpoint/2010/main" val="414802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2006448"/>
            <a:ext cx="8505825" cy="4170372"/>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endParaRPr lang="en-US" sz="2400" dirty="0"/>
          </a:p>
          <a:p>
            <a:r>
              <a:rPr lang="en-US" sz="2400" dirty="0"/>
              <a:t>Some dogmatically insist that these verses are about the Millennial Kingdom being established.</a:t>
            </a:r>
          </a:p>
          <a:p>
            <a:r>
              <a:rPr lang="en-US" sz="2400" dirty="0"/>
              <a:t>Bible teaches that Christ is reigning now in His kingdom (church) and that He will deliver His kingdom back to the Father on his second return. cf. 1 Corinthians 15:24-30 and Colossians 1:13-14; Hebrews 12:28; Revelation 1:9.</a:t>
            </a:r>
          </a:p>
          <a:p>
            <a:r>
              <a:rPr lang="en-US" sz="2400" dirty="0"/>
              <a:t>We also know that Christ will not set foot on this earth again. 1Thessalonians 4:13-16</a:t>
            </a:r>
          </a:p>
        </p:txBody>
      </p:sp>
      <p:sp>
        <p:nvSpPr>
          <p:cNvPr id="4" name="Slide Number Placeholder 3">
            <a:extLst>
              <a:ext uri="{FF2B5EF4-FFF2-40B4-BE49-F238E27FC236}">
                <a16:creationId xmlns:a16="http://schemas.microsoft.com/office/drawing/2014/main" id="{BC090C85-3AC8-4646-8AE3-1566E359A8E6}"/>
              </a:ext>
            </a:extLst>
          </p:cNvPr>
          <p:cNvSpPr>
            <a:spLocks noGrp="1"/>
          </p:cNvSpPr>
          <p:nvPr>
            <p:ph type="sldNum" sz="quarter" idx="12"/>
          </p:nvPr>
        </p:nvSpPr>
        <p:spPr/>
        <p:txBody>
          <a:bodyPr/>
          <a:lstStyle/>
          <a:p>
            <a:fld id="{CBCAE51D-7AAC-4D9C-8C7B-031348B782EF}" type="slidenum">
              <a:rPr lang="en-US" smtClean="0"/>
              <a:t>10</a:t>
            </a:fld>
            <a:endParaRPr lang="en-US"/>
          </a:p>
        </p:txBody>
      </p:sp>
      <p:sp>
        <p:nvSpPr>
          <p:cNvPr id="7" name="Title 1">
            <a:extLst>
              <a:ext uri="{FF2B5EF4-FFF2-40B4-BE49-F238E27FC236}">
                <a16:creationId xmlns:a16="http://schemas.microsoft.com/office/drawing/2014/main" id="{9220BBCA-C485-42CE-8371-19C586AF0922}"/>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1246099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828800"/>
            <a:ext cx="8518885" cy="2195473"/>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endParaRPr lang="en-US" sz="2400" dirty="0"/>
          </a:p>
          <a:p>
            <a:r>
              <a:rPr lang="en-US" sz="2400" i="1" dirty="0"/>
              <a:t>“Smite the shepherd, and the sheep shall be scattered.”</a:t>
            </a:r>
            <a:r>
              <a:rPr lang="en-US" sz="2400" dirty="0"/>
              <a:t> 13:7</a:t>
            </a:r>
          </a:p>
          <a:p>
            <a:pPr lvl="1"/>
            <a:r>
              <a:rPr lang="en-US" sz="2400" dirty="0"/>
              <a:t>Jesus quoted this and applied it to the scattering of his disciples. (Matthew 26:31-32; Mark 14:27)</a:t>
            </a:r>
          </a:p>
        </p:txBody>
      </p:sp>
      <p:sp>
        <p:nvSpPr>
          <p:cNvPr id="4" name="Slide Number Placeholder 3">
            <a:extLst>
              <a:ext uri="{FF2B5EF4-FFF2-40B4-BE49-F238E27FC236}">
                <a16:creationId xmlns:a16="http://schemas.microsoft.com/office/drawing/2014/main" id="{398C9FDB-D037-4030-94CF-DAC1AD147786}"/>
              </a:ext>
            </a:extLst>
          </p:cNvPr>
          <p:cNvSpPr>
            <a:spLocks noGrp="1"/>
          </p:cNvSpPr>
          <p:nvPr>
            <p:ph type="sldNum" sz="quarter" idx="12"/>
          </p:nvPr>
        </p:nvSpPr>
        <p:spPr/>
        <p:txBody>
          <a:bodyPr/>
          <a:lstStyle/>
          <a:p>
            <a:fld id="{CBCAE51D-7AAC-4D9C-8C7B-031348B782EF}" type="slidenum">
              <a:rPr lang="en-US" smtClean="0"/>
              <a:t>11</a:t>
            </a:fld>
            <a:endParaRPr lang="en-US"/>
          </a:p>
        </p:txBody>
      </p:sp>
      <p:sp>
        <p:nvSpPr>
          <p:cNvPr id="7" name="Title 1">
            <a:extLst>
              <a:ext uri="{FF2B5EF4-FFF2-40B4-BE49-F238E27FC236}">
                <a16:creationId xmlns:a16="http://schemas.microsoft.com/office/drawing/2014/main" id="{F9CC885A-883E-4563-A72B-71F88BA4F1F0}"/>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2316464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649687"/>
            <a:ext cx="8629649" cy="4980851"/>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endParaRPr lang="en-US" sz="2400" dirty="0"/>
          </a:p>
          <a:p>
            <a:r>
              <a:rPr lang="en-US" sz="2400" i="1" dirty="0"/>
              <a:t>“In that day”</a:t>
            </a:r>
            <a:r>
              <a:rPr lang="en-US" sz="2400" dirty="0"/>
              <a:t> is pointing to the era of the coming Messiah, not the end of time.</a:t>
            </a:r>
          </a:p>
          <a:p>
            <a:pPr lvl="1"/>
            <a:r>
              <a:rPr lang="en-US" sz="1800" dirty="0"/>
              <a:t>In chapter 11, we were introduced to the Good Shepherd and to his duty of taking charge over the flock who rejected God.</a:t>
            </a:r>
          </a:p>
          <a:p>
            <a:pPr lvl="1"/>
            <a:r>
              <a:rPr lang="en-US" sz="1800" dirty="0"/>
              <a:t>In chapter 12, the divine Shepherd of God’s people was pierced through to the death.</a:t>
            </a:r>
          </a:p>
          <a:p>
            <a:pPr lvl="1"/>
            <a:r>
              <a:rPr lang="en-US" sz="1800" dirty="0"/>
              <a:t>In chapter 13, we have the prophecy that God’s hand was in it all, that God was in control of the whole situation, that God used the evil designs of men to accomplish his own divine purposes.</a:t>
            </a:r>
          </a:p>
          <a:p>
            <a:pPr lvl="1"/>
            <a:r>
              <a:rPr lang="en-US" sz="1800" dirty="0"/>
              <a:t>In chapter 14, God will once again use these wicked nations to purify and strengthen his people. In the NT we see the dispersion of the flock, deliverance, the bestowal of blessing on the rescued remnant, and the final establishment of the kingdom </a:t>
            </a:r>
            <a:r>
              <a:rPr lang="en-US" sz="1800" u="sng" dirty="0"/>
              <a:t>from all nations coming into it</a:t>
            </a:r>
            <a:r>
              <a:rPr lang="en-US" sz="1800" dirty="0"/>
              <a:t>. cf. Isaiah 2:2-4</a:t>
            </a:r>
            <a:endParaRPr lang="en-US" sz="1400" dirty="0"/>
          </a:p>
        </p:txBody>
      </p:sp>
      <p:sp>
        <p:nvSpPr>
          <p:cNvPr id="4" name="Slide Number Placeholder 3">
            <a:extLst>
              <a:ext uri="{FF2B5EF4-FFF2-40B4-BE49-F238E27FC236}">
                <a16:creationId xmlns:a16="http://schemas.microsoft.com/office/drawing/2014/main" id="{D88698C0-940F-4390-B232-2B193D1C15A2}"/>
              </a:ext>
            </a:extLst>
          </p:cNvPr>
          <p:cNvSpPr>
            <a:spLocks noGrp="1"/>
          </p:cNvSpPr>
          <p:nvPr>
            <p:ph type="sldNum" sz="quarter" idx="12"/>
          </p:nvPr>
        </p:nvSpPr>
        <p:spPr/>
        <p:txBody>
          <a:bodyPr/>
          <a:lstStyle/>
          <a:p>
            <a:fld id="{CBCAE51D-7AAC-4D9C-8C7B-031348B782EF}" type="slidenum">
              <a:rPr lang="en-US" smtClean="0"/>
              <a:t>12</a:t>
            </a:fld>
            <a:endParaRPr lang="en-US"/>
          </a:p>
        </p:txBody>
      </p:sp>
      <p:sp>
        <p:nvSpPr>
          <p:cNvPr id="7" name="Title 1">
            <a:extLst>
              <a:ext uri="{FF2B5EF4-FFF2-40B4-BE49-F238E27FC236}">
                <a16:creationId xmlns:a16="http://schemas.microsoft.com/office/drawing/2014/main" id="{40F08218-91B4-4204-9A1B-BBFECF56E794}"/>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203113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836765"/>
            <a:ext cx="8629649" cy="2944396"/>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endParaRPr lang="en-US" sz="2400" dirty="0"/>
          </a:p>
          <a:p>
            <a:r>
              <a:rPr lang="en-US" sz="2400" i="1" dirty="0"/>
              <a:t>“In that day” </a:t>
            </a:r>
            <a:r>
              <a:rPr lang="en-US" sz="2400" dirty="0"/>
              <a:t>– 14:1-7 Jerusalem (Literal or Spiritual?)</a:t>
            </a:r>
          </a:p>
          <a:p>
            <a:pPr lvl="1"/>
            <a:r>
              <a:rPr lang="en-US" sz="2000" dirty="0"/>
              <a:t>The spiritual city, cf. Chapter 12, will be tested by the nations.</a:t>
            </a:r>
          </a:p>
          <a:p>
            <a:pPr lvl="1"/>
            <a:r>
              <a:rPr lang="en-US" sz="2000" dirty="0"/>
              <a:t>Many of the Lord’s people will be besieged, mistreated and killed.</a:t>
            </a:r>
            <a:br>
              <a:rPr lang="en-US" sz="2000" dirty="0"/>
            </a:br>
            <a:r>
              <a:rPr lang="en-US" sz="2000" dirty="0"/>
              <a:t>cf. Hebrews 10:32ff; Revelation 6:9-10</a:t>
            </a:r>
          </a:p>
          <a:p>
            <a:pPr lvl="1"/>
            <a:r>
              <a:rPr lang="en-US" sz="2000" dirty="0"/>
              <a:t>But the Kingdom shall stand (Hebrews 12:28).</a:t>
            </a:r>
            <a:endParaRPr lang="en-US" dirty="0"/>
          </a:p>
        </p:txBody>
      </p:sp>
      <p:sp>
        <p:nvSpPr>
          <p:cNvPr id="4" name="Slide Number Placeholder 3">
            <a:extLst>
              <a:ext uri="{FF2B5EF4-FFF2-40B4-BE49-F238E27FC236}">
                <a16:creationId xmlns:a16="http://schemas.microsoft.com/office/drawing/2014/main" id="{A330E2B1-26F0-403C-973F-2C923B2DF562}"/>
              </a:ext>
            </a:extLst>
          </p:cNvPr>
          <p:cNvSpPr>
            <a:spLocks noGrp="1"/>
          </p:cNvSpPr>
          <p:nvPr>
            <p:ph type="sldNum" sz="quarter" idx="12"/>
          </p:nvPr>
        </p:nvSpPr>
        <p:spPr/>
        <p:txBody>
          <a:bodyPr/>
          <a:lstStyle/>
          <a:p>
            <a:fld id="{CBCAE51D-7AAC-4D9C-8C7B-031348B782EF}" type="slidenum">
              <a:rPr lang="en-US" smtClean="0"/>
              <a:t>13</a:t>
            </a:fld>
            <a:endParaRPr lang="en-US"/>
          </a:p>
        </p:txBody>
      </p:sp>
      <p:sp>
        <p:nvSpPr>
          <p:cNvPr id="7" name="Title 1">
            <a:extLst>
              <a:ext uri="{FF2B5EF4-FFF2-40B4-BE49-F238E27FC236}">
                <a16:creationId xmlns:a16="http://schemas.microsoft.com/office/drawing/2014/main" id="{2C41434E-1473-4B9A-BB92-849BD0FAF6EB}"/>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1794989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1" y="1688963"/>
            <a:ext cx="8553450" cy="4893647"/>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endParaRPr lang="en-US" sz="2400" dirty="0"/>
          </a:p>
          <a:p>
            <a:r>
              <a:rPr lang="en-US" sz="2000" i="1" dirty="0"/>
              <a:t>“In that day” </a:t>
            </a:r>
            <a:r>
              <a:rPr lang="en-US" sz="2000" dirty="0"/>
              <a:t>– 14:8 </a:t>
            </a:r>
            <a:r>
              <a:rPr lang="en-US" sz="2000" i="1" dirty="0"/>
              <a:t>“Living waters shall go out from Jerusalem.” </a:t>
            </a:r>
            <a:endParaRPr lang="en-US" sz="2000" dirty="0"/>
          </a:p>
          <a:p>
            <a:r>
              <a:rPr lang="en-US" sz="2000" dirty="0"/>
              <a:t>Living waters are fresh, pure, flowing waters. This water symbolizes the salvation taught throughout the world by God’s people.</a:t>
            </a:r>
          </a:p>
          <a:p>
            <a:r>
              <a:rPr lang="en-US" sz="2000" dirty="0"/>
              <a:t>cf. John 4:13-15; John 7:37-38</a:t>
            </a:r>
          </a:p>
          <a:p>
            <a:r>
              <a:rPr lang="en-US" sz="2000" dirty="0"/>
              <a:t>The first sermon was taught in Jerusalem by the apostles (Acts 2) and later Christians went from Jerusalem and taught the gospel to the world (Acts 8).</a:t>
            </a:r>
          </a:p>
          <a:p>
            <a:r>
              <a:rPr lang="en-US" sz="2000" dirty="0"/>
              <a:t>This theme of the water issuing forth from Jerusalem during the time of the Messiah is developed by Joel 3:18 and Ezekiel 47:12.</a:t>
            </a:r>
          </a:p>
          <a:p>
            <a:pPr lvl="1"/>
            <a:r>
              <a:rPr lang="en-US" sz="1800" dirty="0"/>
              <a:t>The water will flow during the summer and winter, i.e., it will not dry up in the summer nor freeze in the winter, meaning that it will continue to flow and nothing will hinder this living water.</a:t>
            </a:r>
          </a:p>
        </p:txBody>
      </p:sp>
      <p:sp>
        <p:nvSpPr>
          <p:cNvPr id="4" name="Slide Number Placeholder 3">
            <a:extLst>
              <a:ext uri="{FF2B5EF4-FFF2-40B4-BE49-F238E27FC236}">
                <a16:creationId xmlns:a16="http://schemas.microsoft.com/office/drawing/2014/main" id="{74CEF6DB-1CD3-477C-86E8-3F578D90DAD5}"/>
              </a:ext>
            </a:extLst>
          </p:cNvPr>
          <p:cNvSpPr>
            <a:spLocks noGrp="1"/>
          </p:cNvSpPr>
          <p:nvPr>
            <p:ph type="sldNum" sz="quarter" idx="12"/>
          </p:nvPr>
        </p:nvSpPr>
        <p:spPr/>
        <p:txBody>
          <a:bodyPr/>
          <a:lstStyle/>
          <a:p>
            <a:fld id="{CBCAE51D-7AAC-4D9C-8C7B-031348B782EF}" type="slidenum">
              <a:rPr lang="en-US" smtClean="0"/>
              <a:t>14</a:t>
            </a:fld>
            <a:endParaRPr lang="en-US"/>
          </a:p>
        </p:txBody>
      </p:sp>
      <p:sp>
        <p:nvSpPr>
          <p:cNvPr id="7" name="Title 1">
            <a:extLst>
              <a:ext uri="{FF2B5EF4-FFF2-40B4-BE49-F238E27FC236}">
                <a16:creationId xmlns:a16="http://schemas.microsoft.com/office/drawing/2014/main" id="{96F678A4-10D9-4328-B0A3-ED51DCDBF772}"/>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4160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949887"/>
            <a:ext cx="8629649" cy="2934137"/>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p>
          <a:p>
            <a:r>
              <a:rPr lang="en-US" sz="2400" i="1" dirty="0"/>
              <a:t>“In that day”</a:t>
            </a:r>
            <a:r>
              <a:rPr lang="en-US" sz="2400" dirty="0"/>
              <a:t> – 14:9-11 The Lord shall be king over all the earth: in that day shall there be one Lord, and his name one.</a:t>
            </a:r>
          </a:p>
          <a:p>
            <a:r>
              <a:rPr lang="en-US" sz="2400" dirty="0"/>
              <a:t>When Jesus sits on the throne of his father David, the Lord will be King over all the earth; the unity and glory of the Lord will be recognized universally (Isaiah 54:5; Daniel 2:44; Revelation 11:15).</a:t>
            </a:r>
          </a:p>
        </p:txBody>
      </p:sp>
      <p:sp>
        <p:nvSpPr>
          <p:cNvPr id="4" name="Slide Number Placeholder 3">
            <a:extLst>
              <a:ext uri="{FF2B5EF4-FFF2-40B4-BE49-F238E27FC236}">
                <a16:creationId xmlns:a16="http://schemas.microsoft.com/office/drawing/2014/main" id="{ADE0BBF8-7801-4E66-B54A-84D123EE81C4}"/>
              </a:ext>
            </a:extLst>
          </p:cNvPr>
          <p:cNvSpPr>
            <a:spLocks noGrp="1"/>
          </p:cNvSpPr>
          <p:nvPr>
            <p:ph type="sldNum" sz="quarter" idx="12"/>
          </p:nvPr>
        </p:nvSpPr>
        <p:spPr/>
        <p:txBody>
          <a:bodyPr/>
          <a:lstStyle/>
          <a:p>
            <a:fld id="{CBCAE51D-7AAC-4D9C-8C7B-031348B782EF}" type="slidenum">
              <a:rPr lang="en-US" smtClean="0"/>
              <a:t>15</a:t>
            </a:fld>
            <a:endParaRPr lang="en-US"/>
          </a:p>
        </p:txBody>
      </p:sp>
      <p:sp>
        <p:nvSpPr>
          <p:cNvPr id="7" name="Title 1">
            <a:extLst>
              <a:ext uri="{FF2B5EF4-FFF2-40B4-BE49-F238E27FC236}">
                <a16:creationId xmlns:a16="http://schemas.microsoft.com/office/drawing/2014/main" id="{4E6BCE2D-818C-46D2-B14F-BEC20A2E70E1}"/>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227923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883899"/>
            <a:ext cx="8629649" cy="4170372"/>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p>
          <a:p>
            <a:pPr marL="0" indent="0">
              <a:buNone/>
            </a:pPr>
            <a:endParaRPr lang="en-US" sz="2400" dirty="0"/>
          </a:p>
          <a:p>
            <a:r>
              <a:rPr lang="en-US" sz="2400" i="1" dirty="0"/>
              <a:t>“In that day” </a:t>
            </a:r>
            <a:r>
              <a:rPr lang="en-US" sz="2400" dirty="0"/>
              <a:t>– 14:13</a:t>
            </a:r>
            <a:r>
              <a:rPr lang="en-US" sz="2400" i="1" dirty="0"/>
              <a:t> “great tumult from Jehovah shall be among them; and they shall lay hold every one on the hand of his neighbor, and his hand shall rise up against the hand of his neighbor.”</a:t>
            </a:r>
            <a:r>
              <a:rPr lang="en-US" sz="2400" dirty="0"/>
              <a:t> Internal warfare.</a:t>
            </a:r>
          </a:p>
          <a:p>
            <a:r>
              <a:rPr lang="en-US" sz="2400" dirty="0"/>
              <a:t>God will destroy those who are persecuting the church.</a:t>
            </a:r>
            <a:br>
              <a:rPr lang="en-US" sz="2400" dirty="0"/>
            </a:br>
            <a:r>
              <a:rPr lang="en-US" sz="2400" dirty="0"/>
              <a:t>cf. Revelation 17:14, </a:t>
            </a:r>
            <a:r>
              <a:rPr lang="en-US" sz="2400" i="1" dirty="0"/>
              <a:t>“These shall war against the Lamb, and the Lamb shall overcome them, for he is Lord of lords, and King of kings; and they (also shall overcome) that are with him, called and chosen and faithful.”</a:t>
            </a:r>
            <a:endParaRPr lang="en-US" sz="2400" b="1" i="1" dirty="0"/>
          </a:p>
        </p:txBody>
      </p:sp>
      <p:sp>
        <p:nvSpPr>
          <p:cNvPr id="4" name="Slide Number Placeholder 3">
            <a:extLst>
              <a:ext uri="{FF2B5EF4-FFF2-40B4-BE49-F238E27FC236}">
                <a16:creationId xmlns:a16="http://schemas.microsoft.com/office/drawing/2014/main" id="{712A1EE2-1F0F-47BD-8EB4-29B5CBECA331}"/>
              </a:ext>
            </a:extLst>
          </p:cNvPr>
          <p:cNvSpPr>
            <a:spLocks noGrp="1"/>
          </p:cNvSpPr>
          <p:nvPr>
            <p:ph type="sldNum" sz="quarter" idx="12"/>
          </p:nvPr>
        </p:nvSpPr>
        <p:spPr/>
        <p:txBody>
          <a:bodyPr/>
          <a:lstStyle/>
          <a:p>
            <a:fld id="{CBCAE51D-7AAC-4D9C-8C7B-031348B782EF}" type="slidenum">
              <a:rPr lang="en-US" smtClean="0"/>
              <a:t>16</a:t>
            </a:fld>
            <a:endParaRPr lang="en-US"/>
          </a:p>
        </p:txBody>
      </p:sp>
      <p:sp>
        <p:nvSpPr>
          <p:cNvPr id="7" name="Title 1">
            <a:extLst>
              <a:ext uri="{FF2B5EF4-FFF2-40B4-BE49-F238E27FC236}">
                <a16:creationId xmlns:a16="http://schemas.microsoft.com/office/drawing/2014/main" id="{6D1EF09C-F32C-4D19-99DF-7E170D12D915}"/>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74668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751926"/>
            <a:ext cx="8629649" cy="3554819"/>
          </a:xfrm>
        </p:spPr>
        <p:txBody>
          <a:bodyPr>
            <a:spAutoFit/>
          </a:bodyPr>
          <a:lstStyle/>
          <a:p>
            <a:pPr marL="0" indent="0">
              <a:buNone/>
            </a:pPr>
            <a:r>
              <a:rPr lang="en-US" sz="2400" dirty="0"/>
              <a:t>“</a:t>
            </a:r>
            <a:r>
              <a:rPr lang="en-US" sz="2400" b="1" dirty="0"/>
              <a:t>In That Day</a:t>
            </a:r>
            <a:r>
              <a:rPr lang="en-US" sz="2400" dirty="0"/>
              <a:t>” – </a:t>
            </a:r>
            <a:r>
              <a:rPr lang="en-US" sz="2400" b="1" dirty="0"/>
              <a:t>The People of God Will Be Refined and Purified By Persecution. 13:7-14:21</a:t>
            </a:r>
          </a:p>
          <a:p>
            <a:r>
              <a:rPr lang="en-US" sz="2800" i="1" dirty="0"/>
              <a:t>“In that day”</a:t>
            </a:r>
            <a:r>
              <a:rPr lang="en-US" sz="2800" dirty="0"/>
              <a:t> – 14:20-21 there shall be no more a Canaanite in the house of Jehovah of hosts.</a:t>
            </a:r>
          </a:p>
          <a:p>
            <a:pPr lvl="1"/>
            <a:r>
              <a:rPr lang="en-US" sz="2400" dirty="0"/>
              <a:t>They were known for their ungodly ways. Here they represent an unholy and ungodly person.</a:t>
            </a:r>
          </a:p>
          <a:p>
            <a:pPr lvl="1"/>
            <a:r>
              <a:rPr lang="en-US" sz="2400" dirty="0"/>
              <a:t>The removal of the Canaanite guarantees the end of every threat of impurity in the kingdom of God (church of Christ).</a:t>
            </a:r>
          </a:p>
        </p:txBody>
      </p:sp>
      <p:sp>
        <p:nvSpPr>
          <p:cNvPr id="4" name="Slide Number Placeholder 3">
            <a:extLst>
              <a:ext uri="{FF2B5EF4-FFF2-40B4-BE49-F238E27FC236}">
                <a16:creationId xmlns:a16="http://schemas.microsoft.com/office/drawing/2014/main" id="{A9B40DEF-E2C8-4D69-A8FD-85CD8ED99069}"/>
              </a:ext>
            </a:extLst>
          </p:cNvPr>
          <p:cNvSpPr>
            <a:spLocks noGrp="1"/>
          </p:cNvSpPr>
          <p:nvPr>
            <p:ph type="sldNum" sz="quarter" idx="12"/>
          </p:nvPr>
        </p:nvSpPr>
        <p:spPr/>
        <p:txBody>
          <a:bodyPr/>
          <a:lstStyle/>
          <a:p>
            <a:fld id="{CBCAE51D-7AAC-4D9C-8C7B-031348B782EF}" type="slidenum">
              <a:rPr lang="en-US" smtClean="0"/>
              <a:t>17</a:t>
            </a:fld>
            <a:endParaRPr lang="en-US"/>
          </a:p>
        </p:txBody>
      </p:sp>
      <p:sp>
        <p:nvSpPr>
          <p:cNvPr id="7" name="Title 1">
            <a:extLst>
              <a:ext uri="{FF2B5EF4-FFF2-40B4-BE49-F238E27FC236}">
                <a16:creationId xmlns:a16="http://schemas.microsoft.com/office/drawing/2014/main" id="{BF783701-B169-4B9D-BE27-493DE56315EF}"/>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3251585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57469" y="1809750"/>
            <a:ext cx="8669714" cy="4483279"/>
          </a:xfrm>
        </p:spPr>
        <p:txBody>
          <a:bodyPr wrap="square">
            <a:spAutoFit/>
          </a:bodyPr>
          <a:lstStyle/>
          <a:p>
            <a:pPr marL="0" indent="0">
              <a:buNone/>
            </a:pPr>
            <a:r>
              <a:rPr lang="en-US" sz="2200" b="1" dirty="0"/>
              <a:t>The messianic prophecies from Zechariah are as follows:</a:t>
            </a:r>
            <a:endParaRPr lang="en-US" dirty="0"/>
          </a:p>
          <a:p>
            <a:pPr marL="0" indent="0">
              <a:buNone/>
            </a:pPr>
            <a:r>
              <a:rPr lang="en-US" b="1" dirty="0"/>
              <a:t>	OT Prophecy  				NT Fulfillment</a:t>
            </a:r>
          </a:p>
          <a:p>
            <a:r>
              <a:rPr lang="en-US" dirty="0"/>
              <a:t>The Lamb on the throne. 2:10-13 		Mark 5:13; 6:9; 21:24; 22:1-5</a:t>
            </a:r>
          </a:p>
          <a:p>
            <a:r>
              <a:rPr lang="en-US" dirty="0"/>
              <a:t>Shall Build A Temple. 6:12			Mark 2:19-21; Mark 2:20-21; 1 Peter 2:5</a:t>
            </a:r>
          </a:p>
          <a:p>
            <a:r>
              <a:rPr lang="en-US" dirty="0"/>
              <a:t>A Heavenly High Priest. 6:12-13 		Mark 4:4; 8:1-2</a:t>
            </a:r>
          </a:p>
          <a:p>
            <a:r>
              <a:rPr lang="en-US" dirty="0"/>
              <a:t>Shall Sit And Rule. 6:12-13			Mark 1:3-8; 1 Corinthians 15:24-28</a:t>
            </a:r>
          </a:p>
          <a:p>
            <a:r>
              <a:rPr lang="en-US" dirty="0"/>
              <a:t>King shall come; Triumphal Entry. 9:9-10 	Mark 21:4-5; Mark 11:9, 10; Mark 18:36-37</a:t>
            </a:r>
          </a:p>
          <a:p>
            <a:r>
              <a:rPr lang="en-US" dirty="0"/>
              <a:t>Sold for 30 pieces of silver. 11:12-13 		Mark 26:14-15; 27:3-5</a:t>
            </a:r>
          </a:p>
          <a:p>
            <a:r>
              <a:rPr lang="en-US" dirty="0"/>
              <a:t>Money buys potter’s field. 11:12-13 		Mark 27:9</a:t>
            </a:r>
          </a:p>
          <a:p>
            <a:r>
              <a:rPr lang="en-US" dirty="0"/>
              <a:t>Piercing of His body. 12:10 			Mark 19:28-34, 37; Mark 1:7</a:t>
            </a:r>
          </a:p>
          <a:p>
            <a:r>
              <a:rPr lang="en-US" dirty="0"/>
              <a:t>Shepherd smitten-sheep Scattered. 13:1, 6, 7  	Mark 26:31; Mark 14:27; Mark 16:32</a:t>
            </a:r>
          </a:p>
        </p:txBody>
      </p:sp>
      <p:sp>
        <p:nvSpPr>
          <p:cNvPr id="4" name="Slide Number Placeholder 3">
            <a:extLst>
              <a:ext uri="{FF2B5EF4-FFF2-40B4-BE49-F238E27FC236}">
                <a16:creationId xmlns:a16="http://schemas.microsoft.com/office/drawing/2014/main" id="{C952936E-1F44-4290-8EE0-B2FBD347175F}"/>
              </a:ext>
            </a:extLst>
          </p:cNvPr>
          <p:cNvSpPr>
            <a:spLocks noGrp="1"/>
          </p:cNvSpPr>
          <p:nvPr>
            <p:ph type="sldNum" sz="quarter" idx="12"/>
          </p:nvPr>
        </p:nvSpPr>
        <p:spPr>
          <a:xfrm>
            <a:off x="8221062" y="5875020"/>
            <a:ext cx="365760" cy="365760"/>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CAE51D-7AAC-4D9C-8C7B-031348B782EF}"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7" name="Title 1">
            <a:extLst>
              <a:ext uri="{FF2B5EF4-FFF2-40B4-BE49-F238E27FC236}">
                <a16:creationId xmlns:a16="http://schemas.microsoft.com/office/drawing/2014/main" id="{F4CEF3B2-3467-48EF-A91B-4842B14150CD}"/>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1141804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582238"/>
            <a:ext cx="8629649" cy="4811574"/>
          </a:xfrm>
        </p:spPr>
        <p:txBody>
          <a:bodyPr>
            <a:spAutoFit/>
          </a:bodyPr>
          <a:lstStyle/>
          <a:p>
            <a:pPr>
              <a:buClr>
                <a:schemeClr val="tx1"/>
              </a:buClr>
            </a:pPr>
            <a:r>
              <a:rPr lang="en-US" sz="2400" dirty="0"/>
              <a:t>Zechariah 12:10 ➔ Look on the pierced one ➔ John 19:37</a:t>
            </a:r>
          </a:p>
          <a:p>
            <a:pPr>
              <a:buClr>
                <a:schemeClr val="tx1"/>
              </a:buClr>
            </a:pPr>
            <a:r>
              <a:rPr lang="en-US" sz="2400" dirty="0"/>
              <a:t>Zechariah 13:1 ➔ Fountain for sin opened ➔ Revelation 1:5</a:t>
            </a:r>
          </a:p>
          <a:p>
            <a:pPr>
              <a:buClr>
                <a:schemeClr val="tx1"/>
              </a:buClr>
            </a:pPr>
            <a:r>
              <a:rPr lang="en-US" sz="2400" dirty="0"/>
              <a:t>Zechariah 13:2 ➔ Supernatural ceased ➔ 1 Corinthians 13:8-10</a:t>
            </a:r>
          </a:p>
          <a:p>
            <a:pPr>
              <a:buClr>
                <a:schemeClr val="tx1"/>
              </a:buClr>
            </a:pPr>
            <a:r>
              <a:rPr lang="en-US" sz="2400" dirty="0"/>
              <a:t>Zechariah 13:7 ➔ Smite the Shepherd ➔ Matthew 26:31</a:t>
            </a:r>
          </a:p>
          <a:p>
            <a:pPr>
              <a:buClr>
                <a:schemeClr val="tx1"/>
              </a:buClr>
            </a:pPr>
            <a:r>
              <a:rPr lang="en-US" sz="2400" dirty="0"/>
              <a:t>Zechariah 14:8 ➔ Living waters ➔ John 7:37</a:t>
            </a:r>
          </a:p>
          <a:p>
            <a:pPr marL="0" indent="0">
              <a:buNone/>
            </a:pPr>
            <a:endParaRPr lang="en-US" sz="2400" dirty="0"/>
          </a:p>
          <a:p>
            <a:pPr>
              <a:buClr>
                <a:schemeClr val="tx1"/>
              </a:buClr>
            </a:pPr>
            <a:r>
              <a:rPr lang="en-US" sz="2400" dirty="0"/>
              <a:t>The “Day” of Zechariah 14 is the “Day” of Zechariah 12-13</a:t>
            </a:r>
          </a:p>
          <a:p>
            <a:pPr>
              <a:buClr>
                <a:schemeClr val="tx1"/>
              </a:buClr>
            </a:pPr>
            <a:r>
              <a:rPr lang="en-US" sz="2400" dirty="0"/>
              <a:t>But the “Day” of Zechariah 12-13 has already come.</a:t>
            </a:r>
          </a:p>
          <a:p>
            <a:pPr>
              <a:buClr>
                <a:schemeClr val="tx1"/>
              </a:buClr>
            </a:pPr>
            <a:r>
              <a:rPr lang="en-US" sz="2400" dirty="0"/>
              <a:t>Therefore, the “Day” of Zechariah 14 has already come. cf. Luke 24:44ff</a:t>
            </a:r>
          </a:p>
        </p:txBody>
      </p:sp>
      <p:sp>
        <p:nvSpPr>
          <p:cNvPr id="4" name="Slide Number Placeholder 3">
            <a:extLst>
              <a:ext uri="{FF2B5EF4-FFF2-40B4-BE49-F238E27FC236}">
                <a16:creationId xmlns:a16="http://schemas.microsoft.com/office/drawing/2014/main" id="{C952936E-1F44-4290-8EE0-B2FBD347175F}"/>
              </a:ext>
            </a:extLst>
          </p:cNvPr>
          <p:cNvSpPr>
            <a:spLocks noGrp="1"/>
          </p:cNvSpPr>
          <p:nvPr>
            <p:ph type="sldNum" sz="quarter" idx="12"/>
          </p:nvPr>
        </p:nvSpPr>
        <p:spPr>
          <a:xfrm>
            <a:off x="8221062" y="5875020"/>
            <a:ext cx="365760" cy="365760"/>
          </a:xfrm>
        </p:spPr>
        <p:txBody>
          <a:bodyPr/>
          <a:lstStyle/>
          <a:p>
            <a:fld id="{CBCAE51D-7AAC-4D9C-8C7B-031348B782EF}" type="slidenum">
              <a:rPr lang="en-US" smtClean="0"/>
              <a:t>19</a:t>
            </a:fld>
            <a:endParaRPr lang="en-US"/>
          </a:p>
        </p:txBody>
      </p:sp>
      <p:sp>
        <p:nvSpPr>
          <p:cNvPr id="7" name="Title 1">
            <a:extLst>
              <a:ext uri="{FF2B5EF4-FFF2-40B4-BE49-F238E27FC236}">
                <a16:creationId xmlns:a16="http://schemas.microsoft.com/office/drawing/2014/main" id="{A73479ED-3F39-4214-B7A0-3F86A083985A}"/>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4183397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55B47-5072-407F-A683-E965260C9618}"/>
              </a:ext>
            </a:extLst>
          </p:cNvPr>
          <p:cNvSpPr>
            <a:spLocks noGrp="1"/>
          </p:cNvSpPr>
          <p:nvPr>
            <p:ph type="title"/>
          </p:nvPr>
        </p:nvSpPr>
        <p:spPr>
          <a:xfrm>
            <a:off x="1606045" y="685286"/>
            <a:ext cx="5937755" cy="729430"/>
          </a:xfrm>
          <a:noFill/>
        </p:spPr>
        <p:txBody>
          <a:bodyPr>
            <a:spAutoFit/>
          </a:bodyPr>
          <a:lstStyle/>
          <a:p>
            <a:r>
              <a:rPr lang="en-US" dirty="0"/>
              <a:t>Who was Zechariah?</a:t>
            </a:r>
          </a:p>
        </p:txBody>
      </p:sp>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949886"/>
            <a:ext cx="8537739" cy="3929281"/>
          </a:xfrm>
        </p:spPr>
        <p:txBody>
          <a:bodyPr wrap="square">
            <a:spAutoFit/>
          </a:bodyPr>
          <a:lstStyle/>
          <a:p>
            <a:r>
              <a:rPr lang="en-US" sz="2400" dirty="0"/>
              <a:t>Literally the name means “Whom the Lord remembers.”</a:t>
            </a:r>
          </a:p>
          <a:p>
            <a:r>
              <a:rPr lang="en-US" sz="2400" dirty="0"/>
              <a:t>29 men in the Bible bear this name.</a:t>
            </a:r>
          </a:p>
          <a:p>
            <a:r>
              <a:rPr lang="en-US" sz="2400" dirty="0"/>
              <a:t>This OT prophet was contemporary with Haggai who began his work two months earlier (</a:t>
            </a:r>
            <a:r>
              <a:rPr lang="en-US" sz="2400" i="1" dirty="0"/>
              <a:t>“the second year of Darius the king, in the sixth month, in the first day of the month” – </a:t>
            </a:r>
            <a:r>
              <a:rPr lang="en-US" sz="2400" dirty="0"/>
              <a:t>Haggai 1:1).</a:t>
            </a:r>
          </a:p>
          <a:p>
            <a:r>
              <a:rPr lang="en-US" sz="2400" dirty="0"/>
              <a:t>Zechariah dates his work in the</a:t>
            </a:r>
            <a:r>
              <a:rPr lang="en-US" sz="2400" i="1" dirty="0"/>
              <a:t> “eighth month of the second year of Darius” the king (Zechariah 1:1, 7), </a:t>
            </a:r>
            <a:r>
              <a:rPr lang="en-US" sz="2400" dirty="0"/>
              <a:t>which would be 520 BC.</a:t>
            </a:r>
            <a:endParaRPr lang="en-US" sz="2400" b="1" dirty="0"/>
          </a:p>
          <a:p>
            <a:r>
              <a:rPr lang="en-US" sz="2400" dirty="0"/>
              <a:t>His work was to encourage the remnant of the people returned to the land to arise and build the temple.</a:t>
            </a:r>
          </a:p>
        </p:txBody>
      </p:sp>
      <p:sp>
        <p:nvSpPr>
          <p:cNvPr id="4" name="Slide Number Placeholder 3">
            <a:extLst>
              <a:ext uri="{FF2B5EF4-FFF2-40B4-BE49-F238E27FC236}">
                <a16:creationId xmlns:a16="http://schemas.microsoft.com/office/drawing/2014/main" id="{FFD71F4B-7BBF-4FA7-ABD0-7495659F44BA}"/>
              </a:ext>
            </a:extLst>
          </p:cNvPr>
          <p:cNvSpPr>
            <a:spLocks noGrp="1"/>
          </p:cNvSpPr>
          <p:nvPr>
            <p:ph type="sldNum" sz="quarter" idx="12"/>
          </p:nvPr>
        </p:nvSpPr>
        <p:spPr/>
        <p:txBody>
          <a:bodyPr/>
          <a:lstStyle/>
          <a:p>
            <a:fld id="{CBCAE51D-7AAC-4D9C-8C7B-031348B782EF}" type="slidenum">
              <a:rPr lang="en-US" smtClean="0"/>
              <a:t>2</a:t>
            </a:fld>
            <a:endParaRPr lang="en-US"/>
          </a:p>
        </p:txBody>
      </p:sp>
    </p:spTree>
    <p:extLst>
      <p:ext uri="{BB962C8B-B14F-4D97-AF65-F5344CB8AC3E}">
        <p14:creationId xmlns:p14="http://schemas.microsoft.com/office/powerpoint/2010/main" val="1813513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1" y="1836765"/>
            <a:ext cx="8496300" cy="4780796"/>
          </a:xfrm>
        </p:spPr>
        <p:txBody>
          <a:bodyPr>
            <a:spAutoFit/>
          </a:bodyPr>
          <a:lstStyle/>
          <a:p>
            <a:pPr marL="0" indent="0">
              <a:buNone/>
            </a:pPr>
            <a:r>
              <a:rPr lang="en-US" sz="2400" dirty="0"/>
              <a:t>NOTE: Zechariah wrote his prophecy to encourage the building of the temple, the house of God. This house of God represented the place of worship for the true living God.</a:t>
            </a:r>
          </a:p>
          <a:p>
            <a:r>
              <a:rPr lang="en-US" sz="2400" dirty="0"/>
              <a:t>However, </a:t>
            </a:r>
            <a:r>
              <a:rPr lang="en-US" sz="2400" i="1" dirty="0"/>
              <a:t>“in that day” </a:t>
            </a:r>
            <a:r>
              <a:rPr lang="en-US" sz="2400" dirty="0"/>
              <a:t>of the Messiah there will be no need for such a place, for God will be worshiped by all nations and in every place.</a:t>
            </a:r>
          </a:p>
          <a:p>
            <a:r>
              <a:rPr lang="en-US" sz="2400" dirty="0"/>
              <a:t>Jesus stated, </a:t>
            </a:r>
            <a:r>
              <a:rPr lang="en-US" sz="2400" i="1" dirty="0"/>
              <a:t>“Ye worship that which ye know not: we worship that which we know; for salvation is from the Jews.</a:t>
            </a:r>
            <a:r>
              <a:rPr lang="en-US" sz="2400" b="1" i="1" dirty="0"/>
              <a:t> </a:t>
            </a:r>
            <a:r>
              <a:rPr lang="en-US" sz="2400" i="1" dirty="0"/>
              <a:t>But the hour cometh, and now is, when the true worshippers shall worship the Father in spirit and truth: for such doth the Father seek to be his worshippers. God is a Spirit: and they that worship him must worship in spirit and truth.”</a:t>
            </a:r>
            <a:r>
              <a:rPr lang="en-US" sz="2400" dirty="0"/>
              <a:t> (John 4:22-24)</a:t>
            </a:r>
          </a:p>
        </p:txBody>
      </p:sp>
      <p:sp>
        <p:nvSpPr>
          <p:cNvPr id="4" name="Slide Number Placeholder 3">
            <a:extLst>
              <a:ext uri="{FF2B5EF4-FFF2-40B4-BE49-F238E27FC236}">
                <a16:creationId xmlns:a16="http://schemas.microsoft.com/office/drawing/2014/main" id="{AB0DD66F-A542-487F-9D30-7AD2E53D5BAE}"/>
              </a:ext>
            </a:extLst>
          </p:cNvPr>
          <p:cNvSpPr>
            <a:spLocks noGrp="1"/>
          </p:cNvSpPr>
          <p:nvPr>
            <p:ph type="sldNum" sz="quarter" idx="12"/>
          </p:nvPr>
        </p:nvSpPr>
        <p:spPr/>
        <p:txBody>
          <a:bodyPr/>
          <a:lstStyle/>
          <a:p>
            <a:fld id="{CBCAE51D-7AAC-4D9C-8C7B-031348B782EF}" type="slidenum">
              <a:rPr lang="en-US" smtClean="0"/>
              <a:t>20</a:t>
            </a:fld>
            <a:endParaRPr lang="en-US"/>
          </a:p>
        </p:txBody>
      </p:sp>
      <p:sp>
        <p:nvSpPr>
          <p:cNvPr id="7" name="Title 1">
            <a:extLst>
              <a:ext uri="{FF2B5EF4-FFF2-40B4-BE49-F238E27FC236}">
                <a16:creationId xmlns:a16="http://schemas.microsoft.com/office/drawing/2014/main" id="{FA25796E-559D-4673-AFFC-61F78D2E8100}"/>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2809060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874473"/>
            <a:ext cx="8584873" cy="4370427"/>
          </a:xfrm>
        </p:spPr>
        <p:txBody>
          <a:bodyPr wrap="square">
            <a:spAutoFit/>
          </a:bodyPr>
          <a:lstStyle/>
          <a:p>
            <a:r>
              <a:rPr lang="en-US" sz="2400" dirty="0"/>
              <a:t>He was of a priestly family like Jeremiah (1:1) and Ezekiel (1:3).</a:t>
            </a:r>
          </a:p>
          <a:p>
            <a:r>
              <a:rPr lang="en-US" sz="2400" dirty="0"/>
              <a:t>The final date given to his series of visions was </a:t>
            </a:r>
            <a:r>
              <a:rPr lang="en-US" sz="2400" i="1" dirty="0"/>
              <a:t>“in the fourth year of king Darius” (7:1).</a:t>
            </a:r>
            <a:endParaRPr lang="en-US" sz="2400" dirty="0"/>
          </a:p>
          <a:p>
            <a:r>
              <a:rPr lang="en-US" sz="2400" dirty="0"/>
              <a:t>The Book of Zechariah.</a:t>
            </a:r>
          </a:p>
          <a:p>
            <a:pPr lvl="1"/>
            <a:r>
              <a:rPr lang="en-US" sz="2000" dirty="0"/>
              <a:t>Linked with Ezekiel, Daniel, and Revelation as apocalyptic in style (written in signs and symbols).</a:t>
            </a:r>
          </a:p>
          <a:p>
            <a:pPr lvl="1"/>
            <a:r>
              <a:rPr lang="en-US" sz="2000" dirty="0"/>
              <a:t>Zechariah is highly Messianic. cf. Book of Isaiah.</a:t>
            </a:r>
          </a:p>
          <a:p>
            <a:r>
              <a:rPr lang="en-US" sz="2400" dirty="0"/>
              <a:t>Background. Ezra 1-6 and Haggai</a:t>
            </a:r>
          </a:p>
          <a:p>
            <a:r>
              <a:rPr lang="en-US" sz="2400" dirty="0"/>
              <a:t>Our focus is going to be on the Messianic prophecies of Zechariah.</a:t>
            </a:r>
          </a:p>
        </p:txBody>
      </p:sp>
      <p:sp>
        <p:nvSpPr>
          <p:cNvPr id="4" name="Slide Number Placeholder 3">
            <a:extLst>
              <a:ext uri="{FF2B5EF4-FFF2-40B4-BE49-F238E27FC236}">
                <a16:creationId xmlns:a16="http://schemas.microsoft.com/office/drawing/2014/main" id="{B025680A-FB77-4187-BCE4-D024839C0730}"/>
              </a:ext>
            </a:extLst>
          </p:cNvPr>
          <p:cNvSpPr>
            <a:spLocks noGrp="1"/>
          </p:cNvSpPr>
          <p:nvPr>
            <p:ph type="sldNum" sz="quarter" idx="12"/>
          </p:nvPr>
        </p:nvSpPr>
        <p:spPr/>
        <p:txBody>
          <a:bodyPr/>
          <a:lstStyle/>
          <a:p>
            <a:fld id="{CBCAE51D-7AAC-4D9C-8C7B-031348B782EF}" type="slidenum">
              <a:rPr lang="en-US" smtClean="0"/>
              <a:t>3</a:t>
            </a:fld>
            <a:endParaRPr lang="en-US"/>
          </a:p>
        </p:txBody>
      </p:sp>
      <p:sp>
        <p:nvSpPr>
          <p:cNvPr id="7" name="Title 1">
            <a:extLst>
              <a:ext uri="{FF2B5EF4-FFF2-40B4-BE49-F238E27FC236}">
                <a16:creationId xmlns:a16="http://schemas.microsoft.com/office/drawing/2014/main" id="{88E73C27-95E3-4E99-B1A8-4738FF5937D0}"/>
              </a:ext>
            </a:extLst>
          </p:cNvPr>
          <p:cNvSpPr>
            <a:spLocks noGrp="1"/>
          </p:cNvSpPr>
          <p:nvPr>
            <p:ph type="title"/>
          </p:nvPr>
        </p:nvSpPr>
        <p:spPr>
          <a:xfrm>
            <a:off x="1606045" y="685286"/>
            <a:ext cx="5937755" cy="729430"/>
          </a:xfrm>
          <a:noFill/>
        </p:spPr>
        <p:txBody>
          <a:bodyPr>
            <a:spAutoFit/>
          </a:bodyPr>
          <a:lstStyle/>
          <a:p>
            <a:r>
              <a:rPr lang="en-US" dirty="0"/>
              <a:t>Who was Zechariah?</a:t>
            </a:r>
          </a:p>
        </p:txBody>
      </p:sp>
    </p:spTree>
    <p:extLst>
      <p:ext uri="{BB962C8B-B14F-4D97-AF65-F5344CB8AC3E}">
        <p14:creationId xmlns:p14="http://schemas.microsoft.com/office/powerpoint/2010/main" val="194800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55B47-5072-407F-A683-E965260C9618}"/>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949886"/>
            <a:ext cx="8556591" cy="4308872"/>
          </a:xfrm>
        </p:spPr>
        <p:txBody>
          <a:bodyPr wrap="square">
            <a:spAutoFit/>
          </a:bodyPr>
          <a:lstStyle/>
          <a:p>
            <a:r>
              <a:rPr lang="pl-PL" sz="2400" dirty="0"/>
              <a:t>Zechariah 12:3, 4, 6, 8, 9, 11</a:t>
            </a:r>
          </a:p>
          <a:p>
            <a:r>
              <a:rPr lang="en-US" sz="2400" dirty="0"/>
              <a:t>Zechariah 13:1, 2, 4	</a:t>
            </a:r>
          </a:p>
          <a:p>
            <a:r>
              <a:rPr lang="pl-PL" sz="2400" dirty="0"/>
              <a:t>Zechariah 14:4, 6, 8, 9, 13, 20, 21</a:t>
            </a:r>
          </a:p>
          <a:p>
            <a:pPr marL="0" indent="0">
              <a:buNone/>
            </a:pPr>
            <a:endParaRPr lang="en-US" sz="2400" dirty="0"/>
          </a:p>
          <a:p>
            <a:r>
              <a:rPr lang="en-US" sz="2400" dirty="0"/>
              <a:t>Zechariah 12, 13, 14 – Messianic context.</a:t>
            </a:r>
            <a:br>
              <a:rPr lang="en-US" sz="2400" dirty="0"/>
            </a:br>
            <a:r>
              <a:rPr lang="en-US" sz="2800" b="1" dirty="0"/>
              <a:t>cf. Zechariah 6:12-13.</a:t>
            </a:r>
          </a:p>
          <a:p>
            <a:r>
              <a:rPr lang="en-US" sz="2400" i="1" dirty="0"/>
              <a:t>“In that day” </a:t>
            </a:r>
            <a:r>
              <a:rPr lang="en-US" sz="2400" dirty="0"/>
              <a:t>used 16 times in the last three chapters.</a:t>
            </a:r>
          </a:p>
          <a:p>
            <a:r>
              <a:rPr lang="en-US" sz="2400" dirty="0"/>
              <a:t>Points to the same period as indicated by the four earlier references (2:11; 3:9-10; 9:16; 11:11)</a:t>
            </a:r>
          </a:p>
        </p:txBody>
      </p:sp>
      <p:sp>
        <p:nvSpPr>
          <p:cNvPr id="4" name="Slide Number Placeholder 3">
            <a:extLst>
              <a:ext uri="{FF2B5EF4-FFF2-40B4-BE49-F238E27FC236}">
                <a16:creationId xmlns:a16="http://schemas.microsoft.com/office/drawing/2014/main" id="{9F3178FA-FB2D-46AB-9D5F-91A283EC540A}"/>
              </a:ext>
            </a:extLst>
          </p:cNvPr>
          <p:cNvSpPr>
            <a:spLocks noGrp="1"/>
          </p:cNvSpPr>
          <p:nvPr>
            <p:ph type="sldNum" sz="quarter" idx="12"/>
          </p:nvPr>
        </p:nvSpPr>
        <p:spPr/>
        <p:txBody>
          <a:bodyPr/>
          <a:lstStyle/>
          <a:p>
            <a:fld id="{CBCAE51D-7AAC-4D9C-8C7B-031348B782EF}" type="slidenum">
              <a:rPr lang="en-US" smtClean="0"/>
              <a:t>4</a:t>
            </a:fld>
            <a:endParaRPr lang="en-US"/>
          </a:p>
        </p:txBody>
      </p:sp>
    </p:spTree>
    <p:extLst>
      <p:ext uri="{BB962C8B-B14F-4D97-AF65-F5344CB8AC3E}">
        <p14:creationId xmlns:p14="http://schemas.microsoft.com/office/powerpoint/2010/main" val="265894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1" y="2110142"/>
            <a:ext cx="8566018" cy="3872855"/>
          </a:xfrm>
        </p:spPr>
        <p:txBody>
          <a:bodyPr>
            <a:spAutoFit/>
          </a:bodyPr>
          <a:lstStyle/>
          <a:p>
            <a:pPr marL="0" indent="0">
              <a:buNone/>
            </a:pPr>
            <a:r>
              <a:rPr lang="en-US" sz="2400" dirty="0"/>
              <a:t>“</a:t>
            </a:r>
            <a:r>
              <a:rPr lang="en-US" sz="2400" b="1" dirty="0"/>
              <a:t>In that day</a:t>
            </a:r>
            <a:r>
              <a:rPr lang="en-US" sz="2400" dirty="0"/>
              <a:t>,” – </a:t>
            </a:r>
            <a:r>
              <a:rPr lang="en-US" sz="2400" b="1" dirty="0"/>
              <a:t>Jerusalem delivered. 12:1-9</a:t>
            </a:r>
            <a:endParaRPr lang="en-US" sz="2400" dirty="0"/>
          </a:p>
          <a:p>
            <a:r>
              <a:rPr lang="en-US" sz="2400" dirty="0"/>
              <a:t>Christ serves as King and Priest.</a:t>
            </a:r>
          </a:p>
          <a:p>
            <a:r>
              <a:rPr lang="en-US" sz="2400" dirty="0"/>
              <a:t>People become children of God under a New Covenant.</a:t>
            </a:r>
            <a:br>
              <a:rPr lang="en-US" sz="2400" dirty="0"/>
            </a:br>
            <a:r>
              <a:rPr lang="en-US" sz="2400" dirty="0"/>
              <a:t>Hebrews 8:6-13</a:t>
            </a:r>
          </a:p>
          <a:p>
            <a:r>
              <a:rPr lang="en-US" sz="2400" dirty="0"/>
              <a:t>Jerusalem stands for the spiritual city composed of the saved. Hebrews 12:22-23; Galatians 4:26</a:t>
            </a:r>
          </a:p>
          <a:p>
            <a:pPr lvl="1"/>
            <a:r>
              <a:rPr lang="en-US" sz="2000" dirty="0"/>
              <a:t>Attacks against Jerusalem (the Lord’s church) will not destroy it.</a:t>
            </a:r>
            <a:br>
              <a:rPr lang="en-US" sz="2000" dirty="0"/>
            </a:br>
            <a:r>
              <a:rPr lang="en-US" sz="2000" dirty="0"/>
              <a:t>Zechariah 14:1-4; 5-9; cf. Hebrews 12:28; cf. Revelation 17:14</a:t>
            </a:r>
          </a:p>
          <a:p>
            <a:pPr lvl="1"/>
            <a:r>
              <a:rPr lang="en-US" sz="2000" dirty="0"/>
              <a:t>The Lord is her defender.</a:t>
            </a:r>
          </a:p>
        </p:txBody>
      </p:sp>
      <p:sp>
        <p:nvSpPr>
          <p:cNvPr id="4" name="Slide Number Placeholder 3">
            <a:extLst>
              <a:ext uri="{FF2B5EF4-FFF2-40B4-BE49-F238E27FC236}">
                <a16:creationId xmlns:a16="http://schemas.microsoft.com/office/drawing/2014/main" id="{4D086038-14C0-4655-A9FB-6DDE25445C8D}"/>
              </a:ext>
            </a:extLst>
          </p:cNvPr>
          <p:cNvSpPr>
            <a:spLocks noGrp="1"/>
          </p:cNvSpPr>
          <p:nvPr>
            <p:ph type="sldNum" sz="quarter" idx="12"/>
          </p:nvPr>
        </p:nvSpPr>
        <p:spPr/>
        <p:txBody>
          <a:bodyPr/>
          <a:lstStyle/>
          <a:p>
            <a:fld id="{CBCAE51D-7AAC-4D9C-8C7B-031348B782EF}" type="slidenum">
              <a:rPr lang="en-US" smtClean="0"/>
              <a:t>5</a:t>
            </a:fld>
            <a:endParaRPr lang="en-US"/>
          </a:p>
        </p:txBody>
      </p:sp>
      <p:sp>
        <p:nvSpPr>
          <p:cNvPr id="7" name="Title 1">
            <a:extLst>
              <a:ext uri="{FF2B5EF4-FFF2-40B4-BE49-F238E27FC236}">
                <a16:creationId xmlns:a16="http://schemas.microsoft.com/office/drawing/2014/main" id="{488F7D0D-D97F-4E32-B84E-47FD3A24D796}"/>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2413212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1" y="1958220"/>
            <a:ext cx="8566018" cy="4734629"/>
          </a:xfrm>
        </p:spPr>
        <p:txBody>
          <a:bodyPr>
            <a:spAutoFit/>
          </a:bodyPr>
          <a:lstStyle/>
          <a:p>
            <a:pPr marL="0" indent="0">
              <a:buNone/>
            </a:pPr>
            <a:r>
              <a:rPr lang="en-US" sz="2400" i="1" dirty="0"/>
              <a:t>“</a:t>
            </a:r>
            <a:r>
              <a:rPr lang="en-US" sz="2400" b="1" i="1" dirty="0"/>
              <a:t>In that day</a:t>
            </a:r>
            <a:r>
              <a:rPr lang="en-US" sz="2400" i="1" dirty="0"/>
              <a:t>” </a:t>
            </a:r>
            <a:r>
              <a:rPr lang="en-US" sz="2400" dirty="0"/>
              <a:t>– </a:t>
            </a:r>
            <a:r>
              <a:rPr lang="en-US" sz="2400" b="1" dirty="0"/>
              <a:t>The Spirit of Grace And A Fountain For Salvation Will Be Available. 12:10-13:6</a:t>
            </a:r>
            <a:endParaRPr lang="en-US" sz="2400" dirty="0"/>
          </a:p>
          <a:p>
            <a:r>
              <a:rPr lang="en-US" sz="2400" b="1" dirty="0"/>
              <a:t>12:1-14</a:t>
            </a:r>
            <a:r>
              <a:rPr lang="en-US" sz="2400" dirty="0"/>
              <a:t> Must seek His grace. Romans 2:4. Forgiveness offered only through Him. Romans 3:23-26; 1 John 1:7</a:t>
            </a:r>
          </a:p>
          <a:p>
            <a:pPr lvl="1"/>
            <a:r>
              <a:rPr lang="en-US" sz="2200" dirty="0"/>
              <a:t>Those who pierced him will mourn over their sin. cf. Isaiah 53:3-6</a:t>
            </a:r>
          </a:p>
          <a:p>
            <a:pPr lvl="1"/>
            <a:r>
              <a:rPr lang="en-US" sz="2200" dirty="0"/>
              <a:t>Specifically quoted in John 19:37</a:t>
            </a:r>
          </a:p>
          <a:p>
            <a:pPr marL="0" indent="0">
              <a:buNone/>
            </a:pPr>
            <a:endParaRPr lang="en-US" sz="2400" dirty="0"/>
          </a:p>
          <a:p>
            <a:r>
              <a:rPr lang="en-US" sz="2400" b="1" dirty="0"/>
              <a:t>13:1-9</a:t>
            </a:r>
            <a:r>
              <a:rPr lang="en-US" sz="2400" dirty="0"/>
              <a:t> If </a:t>
            </a:r>
            <a:r>
              <a:rPr lang="en-US" sz="2400" i="1" dirty="0"/>
              <a:t>“in that day” </a:t>
            </a:r>
            <a:r>
              <a:rPr lang="en-US" sz="2400" dirty="0"/>
              <a:t>is referring to the piercing of the figure of 12:10 and the subsequent mourning over his death, then this prophecy must have reference to a future “day” where the Lord will remove the guilt of the land.</a:t>
            </a:r>
          </a:p>
        </p:txBody>
      </p:sp>
      <p:sp>
        <p:nvSpPr>
          <p:cNvPr id="4" name="Slide Number Placeholder 3">
            <a:extLst>
              <a:ext uri="{FF2B5EF4-FFF2-40B4-BE49-F238E27FC236}">
                <a16:creationId xmlns:a16="http://schemas.microsoft.com/office/drawing/2014/main" id="{9A2A7AA4-7067-4D49-AB84-810511989FE0}"/>
              </a:ext>
            </a:extLst>
          </p:cNvPr>
          <p:cNvSpPr>
            <a:spLocks noGrp="1"/>
          </p:cNvSpPr>
          <p:nvPr>
            <p:ph type="sldNum" sz="quarter" idx="12"/>
          </p:nvPr>
        </p:nvSpPr>
        <p:spPr/>
        <p:txBody>
          <a:bodyPr/>
          <a:lstStyle/>
          <a:p>
            <a:fld id="{CBCAE51D-7AAC-4D9C-8C7B-031348B782EF}" type="slidenum">
              <a:rPr lang="en-US" smtClean="0"/>
              <a:t>6</a:t>
            </a:fld>
            <a:endParaRPr lang="en-US"/>
          </a:p>
        </p:txBody>
      </p:sp>
      <p:sp>
        <p:nvSpPr>
          <p:cNvPr id="7" name="Title 1">
            <a:extLst>
              <a:ext uri="{FF2B5EF4-FFF2-40B4-BE49-F238E27FC236}">
                <a16:creationId xmlns:a16="http://schemas.microsoft.com/office/drawing/2014/main" id="{A57A1609-BF59-4427-96D7-60218A506960}"/>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38161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49" y="1522816"/>
            <a:ext cx="8566019" cy="5293757"/>
          </a:xfrm>
        </p:spPr>
        <p:txBody>
          <a:bodyPr>
            <a:spAutoFit/>
          </a:bodyPr>
          <a:lstStyle/>
          <a:p>
            <a:pPr marL="0" indent="0">
              <a:buNone/>
            </a:pPr>
            <a:r>
              <a:rPr lang="en-US" sz="2400" i="1" dirty="0"/>
              <a:t>“</a:t>
            </a:r>
            <a:r>
              <a:rPr lang="en-US" sz="2400" b="1" i="1" dirty="0"/>
              <a:t>In that day</a:t>
            </a:r>
            <a:r>
              <a:rPr lang="en-US" sz="2400" i="1" dirty="0"/>
              <a:t>” </a:t>
            </a:r>
            <a:r>
              <a:rPr lang="en-US" sz="2400" dirty="0"/>
              <a:t>– </a:t>
            </a:r>
            <a:r>
              <a:rPr lang="en-US" sz="2400" b="1" dirty="0"/>
              <a:t>The Spirit of Grace And A Fountain For Salvation Will Be Available. 12:10-13:6</a:t>
            </a:r>
            <a:endParaRPr lang="en-US" sz="2400" dirty="0"/>
          </a:p>
          <a:p>
            <a:r>
              <a:rPr lang="en-US" sz="2000" dirty="0"/>
              <a:t>In the time of the Messiah (Christ) the gospel preached in the first century concluded with an exhortation to </a:t>
            </a:r>
            <a:r>
              <a:rPr lang="en-US" sz="2000" i="1" dirty="0"/>
              <a:t>“repent and be baptized.”</a:t>
            </a:r>
            <a:r>
              <a:rPr lang="en-US" sz="2000" dirty="0"/>
              <a:t> Acts 2:38; 22:16</a:t>
            </a:r>
          </a:p>
          <a:p>
            <a:pPr lvl="1"/>
            <a:r>
              <a:rPr lang="en-US" sz="2000" dirty="0"/>
              <a:t>Promise extended to the Jew and to the Gentile. Acts 2:39</a:t>
            </a:r>
          </a:p>
          <a:p>
            <a:pPr lvl="1"/>
            <a:r>
              <a:rPr lang="en-US" sz="2000" dirty="0"/>
              <a:t>To this grand act of submission to Jesus’ Lordship Paul refers when he speaks of the </a:t>
            </a:r>
            <a:r>
              <a:rPr lang="en-US" sz="2000" i="1" dirty="0"/>
              <a:t>“washing of regeneration”</a:t>
            </a:r>
            <a:r>
              <a:rPr lang="en-US" sz="2000" dirty="0"/>
              <a:t> – Titus 3:5</a:t>
            </a:r>
          </a:p>
          <a:p>
            <a:pPr lvl="1"/>
            <a:r>
              <a:rPr lang="en-US" sz="2000" dirty="0"/>
              <a:t>As the sinner is baptized into the death of Christ (Romans 6:3), the blood of Jesus is sprinkled upon him (1 Peter 1:2); that blood continues to cleanse the believer who confesses his sins to the Lord (1 John 1:7-9).</a:t>
            </a:r>
          </a:p>
          <a:p>
            <a:pPr marL="0" indent="0">
              <a:buNone/>
            </a:pPr>
            <a:endParaRPr lang="en-US" sz="2000" dirty="0"/>
          </a:p>
          <a:p>
            <a:r>
              <a:rPr lang="en-US" sz="2000" dirty="0"/>
              <a:t>Zechariah’s prophecy therefore, is alluding to the gospel plan of salvation: faith (looking unto the one pierced), repentance (mourning over sin), and baptism (the fountain of cleansing).</a:t>
            </a:r>
          </a:p>
        </p:txBody>
      </p:sp>
      <p:sp>
        <p:nvSpPr>
          <p:cNvPr id="4" name="Slide Number Placeholder 3">
            <a:extLst>
              <a:ext uri="{FF2B5EF4-FFF2-40B4-BE49-F238E27FC236}">
                <a16:creationId xmlns:a16="http://schemas.microsoft.com/office/drawing/2014/main" id="{F87F3832-B624-4262-AF1B-5C4EF2AF829D}"/>
              </a:ext>
            </a:extLst>
          </p:cNvPr>
          <p:cNvSpPr>
            <a:spLocks noGrp="1"/>
          </p:cNvSpPr>
          <p:nvPr>
            <p:ph type="sldNum" sz="quarter" idx="12"/>
          </p:nvPr>
        </p:nvSpPr>
        <p:spPr/>
        <p:txBody>
          <a:bodyPr/>
          <a:lstStyle/>
          <a:p>
            <a:fld id="{CBCAE51D-7AAC-4D9C-8C7B-031348B782EF}" type="slidenum">
              <a:rPr lang="en-US" smtClean="0"/>
              <a:t>7</a:t>
            </a:fld>
            <a:endParaRPr lang="en-US"/>
          </a:p>
        </p:txBody>
      </p:sp>
      <p:sp>
        <p:nvSpPr>
          <p:cNvPr id="7" name="Title 1">
            <a:extLst>
              <a:ext uri="{FF2B5EF4-FFF2-40B4-BE49-F238E27FC236}">
                <a16:creationId xmlns:a16="http://schemas.microsoft.com/office/drawing/2014/main" id="{56DC71FE-2162-45A8-8D12-666733B0C62A}"/>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3787878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640754"/>
            <a:ext cx="8528312" cy="4955203"/>
          </a:xfrm>
        </p:spPr>
        <p:txBody>
          <a:bodyPr>
            <a:spAutoFit/>
          </a:bodyPr>
          <a:lstStyle/>
          <a:p>
            <a:pPr marL="0" indent="0">
              <a:spcBef>
                <a:spcPts val="0"/>
              </a:spcBef>
              <a:buNone/>
            </a:pPr>
            <a:r>
              <a:rPr lang="en-US" sz="2400" dirty="0"/>
              <a:t>“</a:t>
            </a:r>
            <a:r>
              <a:rPr lang="en-US" sz="2400" b="1" dirty="0"/>
              <a:t>In that day</a:t>
            </a:r>
            <a:r>
              <a:rPr lang="en-US" sz="2400" dirty="0"/>
              <a:t>” – </a:t>
            </a:r>
            <a:r>
              <a:rPr lang="en-US" sz="2400" b="1" dirty="0"/>
              <a:t>Names Of Idols Will Be Cut Off,</a:t>
            </a:r>
            <a:r>
              <a:rPr lang="en-US" sz="2400" dirty="0"/>
              <a:t> </a:t>
            </a:r>
            <a:r>
              <a:rPr lang="en-US" sz="2400" b="1" dirty="0"/>
              <a:t>Prophets And The Unclean Spirits Will Pass </a:t>
            </a:r>
            <a:r>
              <a:rPr lang="en-US" sz="2400" b="1" u="sng" dirty="0"/>
              <a:t>Out Of The Land</a:t>
            </a:r>
            <a:r>
              <a:rPr lang="en-US" sz="2400" dirty="0"/>
              <a:t>. </a:t>
            </a:r>
            <a:r>
              <a:rPr lang="en-US" sz="2400" b="1" dirty="0"/>
              <a:t>13:1-9</a:t>
            </a:r>
            <a:endParaRPr lang="en-US" sz="2400" dirty="0"/>
          </a:p>
          <a:p>
            <a:pPr>
              <a:spcBef>
                <a:spcPts val="0"/>
              </a:spcBef>
            </a:pPr>
            <a:r>
              <a:rPr lang="en-US" sz="2000" dirty="0"/>
              <a:t>The Lord’s Church will bow only to its head. Ephesians 1:22-23</a:t>
            </a:r>
          </a:p>
          <a:p>
            <a:pPr>
              <a:spcBef>
                <a:spcPts val="0"/>
              </a:spcBef>
            </a:pPr>
            <a:r>
              <a:rPr lang="en-US" sz="2000" dirty="0"/>
              <a:t>From this point forward to the end of verse 6, false prophets are under consideration. (The phraseology here is drawn from Deuteronomy 13:6-10; 18:20.)</a:t>
            </a:r>
          </a:p>
          <a:p>
            <a:pPr lvl="1">
              <a:spcBef>
                <a:spcPts val="0"/>
              </a:spcBef>
            </a:pPr>
            <a:r>
              <a:rPr lang="en-US" sz="1800" dirty="0"/>
              <a:t>No latter day revelations. cf. Galatians 1:6-8</a:t>
            </a:r>
          </a:p>
          <a:p>
            <a:pPr lvl="1">
              <a:spcBef>
                <a:spcPts val="0"/>
              </a:spcBef>
            </a:pPr>
            <a:r>
              <a:rPr lang="en-US" sz="1800" dirty="0"/>
              <a:t>cf. garments worn by Elijah and John the Baptist (1 Kings 19:13, 19; 2 Kings 1:8; Matthew 3:1).</a:t>
            </a:r>
          </a:p>
          <a:p>
            <a:pPr lvl="1">
              <a:spcBef>
                <a:spcPts val="0"/>
              </a:spcBef>
            </a:pPr>
            <a:r>
              <a:rPr lang="en-US" sz="1800" dirty="0"/>
              <a:t>As wolves in sheep’s clothing, the false prophets had donned the apparel of the true messenger of God. They will not hesitate to cover up their evil activity by resorting to lying.</a:t>
            </a:r>
          </a:p>
          <a:p>
            <a:pPr>
              <a:spcBef>
                <a:spcPts val="0"/>
              </a:spcBef>
            </a:pPr>
            <a:r>
              <a:rPr lang="en-US" sz="2000" dirty="0"/>
              <a:t>However, these false prophets will fear (be ashamed) to make known their false revelations and will not be able to deceive the people. cf. Jeremiah 23; </a:t>
            </a:r>
            <a:br>
              <a:rPr lang="en-US" sz="2000" dirty="0"/>
            </a:br>
            <a:r>
              <a:rPr lang="en-US" sz="2000" dirty="0"/>
              <a:t>Matthew 7:15-16, </a:t>
            </a:r>
            <a:r>
              <a:rPr lang="en-US" sz="2000" i="1" dirty="0"/>
              <a:t>“Beware of false prophets, who come to you in sheep's clothing, but inwardly are ravening wolves.</a:t>
            </a:r>
            <a:r>
              <a:rPr lang="en-US" sz="1050" b="1" i="1" dirty="0"/>
              <a:t> </a:t>
            </a:r>
            <a:r>
              <a:rPr lang="en-US" sz="2000" i="1" u="sng" dirty="0"/>
              <a:t>By their fruits ye shall know them</a:t>
            </a:r>
            <a:r>
              <a:rPr lang="en-US" sz="2000" i="1" dirty="0"/>
              <a:t>.”</a:t>
            </a:r>
          </a:p>
        </p:txBody>
      </p:sp>
      <p:sp>
        <p:nvSpPr>
          <p:cNvPr id="4" name="Slide Number Placeholder 3">
            <a:extLst>
              <a:ext uri="{FF2B5EF4-FFF2-40B4-BE49-F238E27FC236}">
                <a16:creationId xmlns:a16="http://schemas.microsoft.com/office/drawing/2014/main" id="{10CF344C-913F-46B8-B506-6E6248AD8700}"/>
              </a:ext>
            </a:extLst>
          </p:cNvPr>
          <p:cNvSpPr>
            <a:spLocks noGrp="1"/>
          </p:cNvSpPr>
          <p:nvPr>
            <p:ph type="sldNum" sz="quarter" idx="12"/>
          </p:nvPr>
        </p:nvSpPr>
        <p:spPr>
          <a:xfrm>
            <a:off x="8259162" y="6387466"/>
            <a:ext cx="365760" cy="365760"/>
          </a:xfrm>
        </p:spPr>
        <p:txBody>
          <a:bodyPr/>
          <a:lstStyle/>
          <a:p>
            <a:fld id="{CBCAE51D-7AAC-4D9C-8C7B-031348B782EF}" type="slidenum">
              <a:rPr lang="en-US" smtClean="0"/>
              <a:t>8</a:t>
            </a:fld>
            <a:endParaRPr lang="en-US"/>
          </a:p>
        </p:txBody>
      </p:sp>
      <p:sp>
        <p:nvSpPr>
          <p:cNvPr id="7" name="Title 1">
            <a:extLst>
              <a:ext uri="{FF2B5EF4-FFF2-40B4-BE49-F238E27FC236}">
                <a16:creationId xmlns:a16="http://schemas.microsoft.com/office/drawing/2014/main" id="{DB11DE79-0DE7-44E7-9AA5-CA659DE3F6A0}"/>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3440496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B28C-02B8-46C0-BB51-D428517DF3D0}"/>
              </a:ext>
            </a:extLst>
          </p:cNvPr>
          <p:cNvSpPr>
            <a:spLocks noGrp="1"/>
          </p:cNvSpPr>
          <p:nvPr>
            <p:ph idx="1"/>
          </p:nvPr>
        </p:nvSpPr>
        <p:spPr>
          <a:xfrm>
            <a:off x="285750" y="1855621"/>
            <a:ext cx="8601075" cy="3431709"/>
          </a:xfrm>
        </p:spPr>
        <p:txBody>
          <a:bodyPr>
            <a:spAutoFit/>
          </a:bodyPr>
          <a:lstStyle/>
          <a:p>
            <a:pPr marL="0" indent="0">
              <a:buNone/>
            </a:pPr>
            <a:r>
              <a:rPr lang="en-US" sz="2400" dirty="0"/>
              <a:t>“</a:t>
            </a:r>
            <a:r>
              <a:rPr lang="en-US" sz="2400" b="1" dirty="0"/>
              <a:t>In that day</a:t>
            </a:r>
            <a:r>
              <a:rPr lang="en-US" sz="2400" dirty="0"/>
              <a:t>” – </a:t>
            </a:r>
            <a:r>
              <a:rPr lang="en-US" sz="2400" b="1" dirty="0"/>
              <a:t>Names Of Idols Will Be Cut Off,</a:t>
            </a:r>
            <a:r>
              <a:rPr lang="en-US" sz="2400" dirty="0"/>
              <a:t> </a:t>
            </a:r>
            <a:r>
              <a:rPr lang="en-US" sz="2400" b="1" dirty="0"/>
              <a:t>Prophets And The Unclean Spirits Will Pass </a:t>
            </a:r>
            <a:r>
              <a:rPr lang="en-US" sz="2400" b="1" u="sng" dirty="0"/>
              <a:t>Out Of The Land</a:t>
            </a:r>
            <a:r>
              <a:rPr lang="en-US" sz="2400" dirty="0"/>
              <a:t>. </a:t>
            </a:r>
            <a:r>
              <a:rPr lang="en-US" sz="2400" b="1" dirty="0"/>
              <a:t>13:1-9</a:t>
            </a:r>
          </a:p>
          <a:p>
            <a:r>
              <a:rPr lang="en-US" sz="2400" dirty="0"/>
              <a:t>People of God will say,</a:t>
            </a:r>
            <a:r>
              <a:rPr lang="en-US" sz="2400" i="1" dirty="0"/>
              <a:t> “Jehovah is my God.” </a:t>
            </a:r>
            <a:r>
              <a:rPr lang="en-US" sz="2400" dirty="0"/>
              <a:t>(13:9; cf. Romans 9:25-26; 1 Peter 2:9-10).</a:t>
            </a:r>
          </a:p>
          <a:p>
            <a:pPr marL="0" indent="0">
              <a:buNone/>
            </a:pPr>
            <a:endParaRPr lang="en-US" sz="2400" dirty="0"/>
          </a:p>
          <a:p>
            <a:r>
              <a:rPr lang="en-US" sz="2400" dirty="0"/>
              <a:t>Note: 13:2, Demon possession does not occur today. </a:t>
            </a:r>
            <a:br>
              <a:rPr lang="en-US" sz="2400" dirty="0"/>
            </a:br>
            <a:r>
              <a:rPr lang="en-US" sz="2400" dirty="0"/>
              <a:t>When the age of the gifts of the Holy Spirit ceased</a:t>
            </a:r>
            <a:br>
              <a:rPr lang="en-US" sz="2400" dirty="0"/>
            </a:br>
            <a:r>
              <a:rPr lang="en-US" sz="2400" dirty="0"/>
              <a:t>(1 Corinthians 13), all these things ceased.</a:t>
            </a:r>
          </a:p>
        </p:txBody>
      </p:sp>
      <p:sp>
        <p:nvSpPr>
          <p:cNvPr id="4" name="Slide Number Placeholder 3">
            <a:extLst>
              <a:ext uri="{FF2B5EF4-FFF2-40B4-BE49-F238E27FC236}">
                <a16:creationId xmlns:a16="http://schemas.microsoft.com/office/drawing/2014/main" id="{AC5E2171-F9E9-49FC-8760-8545ABE9EC62}"/>
              </a:ext>
            </a:extLst>
          </p:cNvPr>
          <p:cNvSpPr>
            <a:spLocks noGrp="1"/>
          </p:cNvSpPr>
          <p:nvPr>
            <p:ph type="sldNum" sz="quarter" idx="12"/>
          </p:nvPr>
        </p:nvSpPr>
        <p:spPr/>
        <p:txBody>
          <a:bodyPr/>
          <a:lstStyle/>
          <a:p>
            <a:fld id="{CBCAE51D-7AAC-4D9C-8C7B-031348B782EF}" type="slidenum">
              <a:rPr lang="en-US" smtClean="0"/>
              <a:t>9</a:t>
            </a:fld>
            <a:endParaRPr lang="en-US"/>
          </a:p>
        </p:txBody>
      </p:sp>
      <p:sp>
        <p:nvSpPr>
          <p:cNvPr id="7" name="Title 1">
            <a:extLst>
              <a:ext uri="{FF2B5EF4-FFF2-40B4-BE49-F238E27FC236}">
                <a16:creationId xmlns:a16="http://schemas.microsoft.com/office/drawing/2014/main" id="{C2AAFBC0-AA03-408C-ADE3-6192DC271B7C}"/>
              </a:ext>
            </a:extLst>
          </p:cNvPr>
          <p:cNvSpPr>
            <a:spLocks noGrp="1"/>
          </p:cNvSpPr>
          <p:nvPr>
            <p:ph type="title"/>
          </p:nvPr>
        </p:nvSpPr>
        <p:spPr>
          <a:xfrm>
            <a:off x="1203071" y="694618"/>
            <a:ext cx="6795005" cy="729430"/>
          </a:xfrm>
          <a:noFill/>
        </p:spPr>
        <p:txBody>
          <a:bodyPr>
            <a:spAutoFit/>
          </a:bodyPr>
          <a:lstStyle/>
          <a:p>
            <a:r>
              <a:rPr lang="en-US" b="1" i="1" dirty="0"/>
              <a:t>“That Day”</a:t>
            </a:r>
            <a:r>
              <a:rPr lang="en-US" b="1" dirty="0"/>
              <a:t> Of Zechariah 12-14</a:t>
            </a:r>
            <a:endParaRPr lang="en-US" dirty="0"/>
          </a:p>
        </p:txBody>
      </p:sp>
    </p:spTree>
    <p:extLst>
      <p:ext uri="{BB962C8B-B14F-4D97-AF65-F5344CB8AC3E}">
        <p14:creationId xmlns:p14="http://schemas.microsoft.com/office/powerpoint/2010/main" val="657109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207</TotalTime>
  <Words>2344</Words>
  <Application>Microsoft Office PowerPoint</Application>
  <PresentationFormat>On-screen Show (4:3)</PresentationFormat>
  <Paragraphs>148</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Gill Sans MT</vt:lpstr>
      <vt:lpstr>Parcel</vt:lpstr>
      <vt:lpstr>“That Day” of Zechariah</vt:lpstr>
      <vt:lpstr>Who was Zechariah?</vt:lpstr>
      <vt:lpstr>Who was Zechariah?</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lpstr>“That Day” Of Zechariah 12-14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“That Day” of Zechariah</dc:title>
  <dc:creator>mgalloway2715@gmail.com</dc:creator>
  <cp:lastModifiedBy>Richard Lidh</cp:lastModifiedBy>
  <cp:revision>32</cp:revision>
  <cp:lastPrinted>2020-05-24T20:16:46Z</cp:lastPrinted>
  <dcterms:created xsi:type="dcterms:W3CDTF">2020-05-24T13:12:51Z</dcterms:created>
  <dcterms:modified xsi:type="dcterms:W3CDTF">2020-05-24T20:16:51Z</dcterms:modified>
</cp:coreProperties>
</file>